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16" r:id="rId2"/>
    <p:sldId id="323" r:id="rId3"/>
    <p:sldId id="258" r:id="rId4"/>
    <p:sldId id="330" r:id="rId5"/>
    <p:sldId id="317" r:id="rId6"/>
    <p:sldId id="325" r:id="rId7"/>
    <p:sldId id="314" r:id="rId8"/>
    <p:sldId id="327" r:id="rId9"/>
    <p:sldId id="328" r:id="rId10"/>
    <p:sldId id="329" r:id="rId11"/>
    <p:sldId id="326" r:id="rId12"/>
    <p:sldId id="3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601C"/>
    <a:srgbClr val="0AA5C2"/>
    <a:srgbClr val="252525"/>
    <a:srgbClr val="C87633"/>
    <a:srgbClr val="28A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96985F-3FF9-4BC4-8E41-AEE2E25655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78798-4DFF-46D8-9B1F-E4C7142645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B3227-528C-4FD6-B8D2-9332BBCBAF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41B9B-03D9-4E64-B635-0637DB7751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1F3F6-D456-4B4D-A11A-EEC1024FC3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E239D-8115-42F7-8A91-40F3E065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8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ECA96-538A-48B8-83CE-452645422E2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F9FF7-70E8-44B6-A5D8-81A833F55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6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CAF5EA-EDFF-4224-8A04-CE67495A8B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4E21C1-5D52-4C34-939E-1740854A7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938463"/>
            <a:ext cx="10957762" cy="7098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000" b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EC6E7-392A-4560-8446-9B719A7CD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" y="1834644"/>
            <a:ext cx="10957762" cy="1267097"/>
          </a:xfrm>
        </p:spPr>
        <p:txBody>
          <a:bodyPr anchor="t"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443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DD2CEE-FD03-4064-8EC7-3C08F31B6B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3705-2E6B-40A2-BF76-37691D67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2F7CB3-A296-4A82-BC3C-E18C7A30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26" y="404950"/>
            <a:ext cx="5612674" cy="11591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>
                <a:solidFill>
                  <a:srgbClr val="DC601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91E00-930F-4380-9E5D-840CD949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26" y="1660358"/>
            <a:ext cx="5612674" cy="3633537"/>
          </a:xfrm>
        </p:spPr>
        <p:txBody>
          <a:bodyPr/>
          <a:lstStyle>
            <a:lvl1pPr>
              <a:defRPr sz="3200">
                <a:solidFill>
                  <a:srgbClr val="252525"/>
                </a:solidFill>
              </a:defRPr>
            </a:lvl1pPr>
            <a:lvl2pPr>
              <a:defRPr sz="2800">
                <a:solidFill>
                  <a:srgbClr val="252525"/>
                </a:solidFill>
              </a:defRPr>
            </a:lvl2pPr>
            <a:lvl3pPr>
              <a:defRPr sz="2400">
                <a:solidFill>
                  <a:srgbClr val="252525"/>
                </a:solidFill>
              </a:defRPr>
            </a:lvl3pPr>
            <a:lvl4pPr>
              <a:defRPr sz="2000">
                <a:solidFill>
                  <a:srgbClr val="252525"/>
                </a:solidFill>
              </a:defRPr>
            </a:lvl4pPr>
            <a:lvl5pPr>
              <a:defRPr sz="2000">
                <a:solidFill>
                  <a:srgbClr val="252525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E9B80C-A21A-41F7-BD52-CDABFD1DBF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0918" y="890332"/>
            <a:ext cx="4102100" cy="463207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8A6018-87C0-4CD2-AF39-074320EB4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E1E1C-C7E0-4E4C-A585-8D4372DF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60" y="489174"/>
            <a:ext cx="4957009" cy="115915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>
                <a:solidFill>
                  <a:srgbClr val="DC601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9A75-A829-4A85-99AF-55B69DD24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460" y="1744582"/>
            <a:ext cx="4957009" cy="3633537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3705-2E6B-40A2-BF76-37691D67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54225924-EC2D-42BF-BA38-CEAD02EFD8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4000" y="489174"/>
            <a:ext cx="6043494" cy="463207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83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3CAB-119F-4E98-9BF1-9111EA253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1397726"/>
            <a:ext cx="5778500" cy="428461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21F11-E2AB-48F9-ACEF-CBF7CE22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283556-3A50-484B-BC89-D11C9A943C5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3999" y="1397726"/>
            <a:ext cx="5677569" cy="3896169"/>
          </a:xfrm>
        </p:spPr>
        <p:txBody>
          <a:bodyPr/>
          <a:lstStyle>
            <a:lvl1pPr>
              <a:defRPr sz="3200">
                <a:solidFill>
                  <a:srgbClr val="252525"/>
                </a:solidFill>
              </a:defRPr>
            </a:lvl1pPr>
            <a:lvl2pPr>
              <a:defRPr sz="2800">
                <a:solidFill>
                  <a:srgbClr val="252525"/>
                </a:solidFill>
              </a:defRPr>
            </a:lvl2pPr>
            <a:lvl3pPr>
              <a:defRPr sz="2400">
                <a:solidFill>
                  <a:srgbClr val="252525"/>
                </a:solidFill>
              </a:defRPr>
            </a:lvl3pPr>
            <a:lvl4pPr>
              <a:defRPr sz="2000">
                <a:solidFill>
                  <a:srgbClr val="252525"/>
                </a:solidFill>
              </a:defRPr>
            </a:lvl4pPr>
            <a:lvl5pPr>
              <a:defRPr sz="2000">
                <a:solidFill>
                  <a:srgbClr val="252525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1768AD-DE2B-47C4-9A6E-0168D9F5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686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59E7E-7828-4592-BBA4-2B169CDB7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3999" y="1423851"/>
            <a:ext cx="11620501" cy="38459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E14B4-FF83-458C-B8DC-09CDB180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8DC5EB-87AF-4F11-A910-EA208552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13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7D424-CFEF-4960-9E1B-ACCECCE00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423851"/>
            <a:ext cx="2628900" cy="3870044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DC601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8054D-9433-421F-A31A-A3CAEEAF6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23851"/>
            <a:ext cx="7734300" cy="38700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E6715-DE69-444C-BEC2-EBCB899C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9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B9FD-91A8-4599-9E8F-7C94B87CA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8A2899A-949C-4BCF-A5F8-0CD42D0E75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5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E8A8-F947-44BE-A842-8480857D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59327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FD10-CF64-4329-A74E-EA5D32E4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23851"/>
            <a:ext cx="11659327" cy="38459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655A-D9E7-407B-837A-A7579667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7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42E445-2323-4D90-B32C-44C17F0E8F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8CBDF-2F89-4376-9CA5-D4F8C99D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123406"/>
            <a:ext cx="5817327" cy="2697707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rgbClr val="252525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BD8A9-A9AA-46F2-86A8-6CD6C0ED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8" y="3821114"/>
            <a:ext cx="5817327" cy="790076"/>
          </a:xfrm>
        </p:spPr>
        <p:txBody>
          <a:bodyPr/>
          <a:lstStyle>
            <a:lvl1pPr marL="0" indent="0">
              <a:buNone/>
              <a:defRPr sz="2400">
                <a:solidFill>
                  <a:srgbClr val="0AA5C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6B3D5-D2AE-4A7A-91D8-6EA318F9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9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D14C41-1ECD-492A-809F-B2B889CA7B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AC35F15-06F8-432F-B84B-BEDA3C34B97D}"/>
              </a:ext>
            </a:extLst>
          </p:cNvPr>
          <p:cNvSpPr txBox="1">
            <a:spLocks/>
          </p:cNvSpPr>
          <p:nvPr userDrawn="1"/>
        </p:nvSpPr>
        <p:spPr>
          <a:xfrm>
            <a:off x="257408" y="6127750"/>
            <a:ext cx="55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7E1B5D-0297-44A7-AEE4-229A211B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621" y="1507232"/>
            <a:ext cx="5961705" cy="34016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5000">
                <a:solidFill>
                  <a:srgbClr val="252525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835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DFAC-1305-4155-A09C-DA28C8E0D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3852"/>
            <a:ext cx="5181600" cy="38700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30DA6-13C9-4055-9FE9-EF8C4A8B1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3851"/>
            <a:ext cx="5181600" cy="3870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3EE9A-B18B-4821-A9B4-0816B2DA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097976-B4DF-4640-B331-95B00CEE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96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319A3-C346-4165-949E-A71CD915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851"/>
            <a:ext cx="5157787" cy="441044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rgbClr val="0AA5C2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49E2-2FD3-4D98-A002-C344C7129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97243"/>
            <a:ext cx="5157787" cy="33086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ABBF0-5F51-4E1B-BBCF-1BC22A5A2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6962" y="1423851"/>
            <a:ext cx="5183188" cy="441044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rgbClr val="0AA5C2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89168B-8642-4E44-AE95-681AAD1E6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6962" y="1997243"/>
            <a:ext cx="5183188" cy="33086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74F45-2786-43FA-AB39-25FDFF0A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9D6327-E26B-4E60-8061-BCF060F3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896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81D84-A9BF-47D0-B10A-34634708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A9A102-9045-4911-8C4E-051F6E43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17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03DDC-9576-4DAF-8FFA-FA9015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6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0E90D0-7C25-44BE-86BB-16243B3895C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8AB04-0B63-45FF-9EF8-9BEBDF9D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59327" cy="770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6C4A9-0B60-42B8-8C11-C7F7761D0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99" y="1423851"/>
            <a:ext cx="11659327" cy="3845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E7A70-941D-4503-B9D8-38E140666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127750"/>
            <a:ext cx="55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3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63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60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Medium" panose="020B0603020102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raoul.miller@teamim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raoul.miller@teamim.com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9BA09-717F-4648-AF19-B3FE3AE3D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9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21" y="1657281"/>
            <a:ext cx="4872385" cy="3845981"/>
          </a:xfrm>
        </p:spPr>
        <p:txBody>
          <a:bodyPr/>
          <a:lstStyle/>
          <a:p>
            <a:r>
              <a:rPr lang="en-US" dirty="0"/>
              <a:t>RFPs don’t work</a:t>
            </a:r>
          </a:p>
          <a:p>
            <a:r>
              <a:rPr lang="en-US" dirty="0"/>
              <a:t>Pilot / trial</a:t>
            </a:r>
          </a:p>
          <a:p>
            <a:r>
              <a:rPr lang="en-US" dirty="0"/>
              <a:t>Focus on usability </a:t>
            </a:r>
          </a:p>
          <a:p>
            <a:r>
              <a:rPr lang="en-US" dirty="0"/>
              <a:t>Involve your users</a:t>
            </a:r>
          </a:p>
          <a:p>
            <a:r>
              <a:rPr lang="en-US" dirty="0"/>
              <a:t>Don’t let IT drive the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10</a:t>
            </a:fld>
            <a:endParaRPr lang="en-US"/>
          </a:p>
        </p:txBody>
      </p:sp>
      <p:sp>
        <p:nvSpPr>
          <p:cNvPr id="5" name="AutoShape 6" descr="OBJECTION">
            <a:extLst>
              <a:ext uri="{FF2B5EF4-FFF2-40B4-BE49-F238E27FC236}">
                <a16:creationId xmlns:a16="http://schemas.microsoft.com/office/drawing/2014/main" id="{59361222-4D36-B949-B622-5A7C6B81B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7E3CE-F87C-FC4D-98E7-CE96772BA2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6768" y="1559318"/>
            <a:ext cx="6156558" cy="3739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ED7D0-0128-7344-AFAE-FA53EF042BA7}"/>
              </a:ext>
            </a:extLst>
          </p:cNvPr>
          <p:cNvSpPr txBox="1"/>
          <p:nvPr/>
        </p:nvSpPr>
        <p:spPr>
          <a:xfrm>
            <a:off x="10086766" y="4929349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(©</a:t>
            </a:r>
            <a:r>
              <a:rPr lang="en-US" dirty="0">
                <a:solidFill>
                  <a:schemeClr val="bg1"/>
                </a:solidFill>
              </a:rPr>
              <a:t> Raoul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Miller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445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82EF2-8ED6-4102-B7DD-77DD9739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A620EA-80AD-4F4C-A86E-1A7E5F8F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1E39D-7C5D-4480-B090-F360D8A67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26" y="1660358"/>
            <a:ext cx="5917474" cy="36335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Understand the market</a:t>
            </a:r>
          </a:p>
          <a:p>
            <a:r>
              <a:rPr lang="en-US" dirty="0"/>
              <a:t>Identify and document *your* key needs</a:t>
            </a:r>
          </a:p>
          <a:p>
            <a:r>
              <a:rPr lang="en-US" dirty="0"/>
              <a:t>Plan for integration</a:t>
            </a:r>
          </a:p>
          <a:p>
            <a:r>
              <a:rPr lang="en-US" dirty="0"/>
              <a:t>Don’t buy too much</a:t>
            </a:r>
          </a:p>
          <a:p>
            <a:r>
              <a:rPr lang="en-US" dirty="0"/>
              <a:t>Focus on usability during evaluation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521B2-F74D-264F-8671-18F1F1FA8A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916" y="564777"/>
            <a:ext cx="4823226" cy="4428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3F332-32F8-4146-9787-9AE63B5C4885}"/>
              </a:ext>
            </a:extLst>
          </p:cNvPr>
          <p:cNvSpPr txBox="1"/>
          <p:nvPr/>
        </p:nvSpPr>
        <p:spPr>
          <a:xfrm>
            <a:off x="6545707" y="5006547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 (© Raoul Miller)</a:t>
            </a:r>
          </a:p>
        </p:txBody>
      </p:sp>
    </p:spTree>
    <p:extLst>
      <p:ext uri="{BB962C8B-B14F-4D97-AF65-F5344CB8AC3E}">
        <p14:creationId xmlns:p14="http://schemas.microsoft.com/office/powerpoint/2010/main" val="274753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A89F-E486-4EEB-A3F7-667445307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49" y="908211"/>
            <a:ext cx="8852234" cy="9264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C601C"/>
                </a:solidFill>
              </a:rPr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ABBE3C-E3DD-4091-8751-40ED12725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" y="1834644"/>
            <a:ext cx="3987706" cy="24234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Raoul Miller</a:t>
            </a:r>
          </a:p>
          <a:p>
            <a:r>
              <a:rPr lang="en-US" dirty="0"/>
              <a:t>Director, Content Advisory and Strategy</a:t>
            </a:r>
          </a:p>
          <a:p>
            <a:r>
              <a:rPr lang="en-US" dirty="0"/>
              <a:t>TEAM IM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raoul.miller@teamim.com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ECM_Raoul</a:t>
            </a:r>
            <a:r>
              <a:rPr lang="en-US" dirty="0"/>
              <a:t> (Twitter)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B692DA84-10A9-4B3C-BD10-6A791C01094D}"/>
              </a:ext>
            </a:extLst>
          </p:cNvPr>
          <p:cNvSpPr txBox="1">
            <a:spLocks/>
          </p:cNvSpPr>
          <p:nvPr/>
        </p:nvSpPr>
        <p:spPr>
          <a:xfrm>
            <a:off x="5181600" y="1834643"/>
            <a:ext cx="3987706" cy="2423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bg1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1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A89F-E486-4EEB-A3F7-667445307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730498"/>
            <a:ext cx="9276652" cy="1312494"/>
          </a:xfrm>
        </p:spPr>
        <p:txBody>
          <a:bodyPr>
            <a:normAutofit fontScale="90000"/>
          </a:bodyPr>
          <a:lstStyle/>
          <a:p>
            <a:r>
              <a:rPr lang="en-US" dirty="0"/>
              <a:t>Choosing a New Platform for Records or Document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ABA8C-5BA8-4E96-9DA0-E13ABB45D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395330"/>
            <a:ext cx="8852234" cy="112312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b="1" dirty="0"/>
              <a:t>Some Basics to Consider</a:t>
            </a:r>
          </a:p>
          <a:p>
            <a:pPr>
              <a:lnSpc>
                <a:spcPct val="110000"/>
              </a:lnSpc>
            </a:pPr>
            <a:r>
              <a:rPr lang="en-US" sz="2200" b="1" dirty="0"/>
              <a:t>And Some Things to Avoid</a:t>
            </a:r>
          </a:p>
        </p:txBody>
      </p:sp>
    </p:spTree>
    <p:extLst>
      <p:ext uri="{BB962C8B-B14F-4D97-AF65-F5344CB8AC3E}">
        <p14:creationId xmlns:p14="http://schemas.microsoft.com/office/powerpoint/2010/main" val="298357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22C71-2AC5-4759-BDB9-1189E4E50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503711"/>
            <a:ext cx="5817326" cy="194901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dirty="0"/>
              <a:t>Raoul Miller</a:t>
            </a:r>
          </a:p>
          <a:p>
            <a:pPr algn="ctr"/>
            <a:r>
              <a:rPr lang="en-US" dirty="0">
                <a:solidFill>
                  <a:srgbClr val="252525"/>
                </a:solidFill>
              </a:rPr>
              <a:t>Director, Content Advisory &amp; Strategy</a:t>
            </a:r>
          </a:p>
          <a:p>
            <a:pPr algn="ctr"/>
            <a:r>
              <a:rPr lang="en-US" dirty="0">
                <a:solidFill>
                  <a:srgbClr val="252525"/>
                </a:solidFill>
              </a:rPr>
              <a:t>TEAM IM</a:t>
            </a:r>
          </a:p>
          <a:p>
            <a:pPr algn="ctr"/>
            <a:r>
              <a:rPr lang="en-US" dirty="0">
                <a:solidFill>
                  <a:srgbClr val="252525"/>
                </a:solidFill>
                <a:hlinkClick r:id="rId2"/>
              </a:rPr>
              <a:t>raoul.miller@teamim.com</a:t>
            </a:r>
            <a:endParaRPr lang="en-US" dirty="0">
              <a:solidFill>
                <a:srgbClr val="252525"/>
              </a:solidFill>
            </a:endParaRPr>
          </a:p>
          <a:p>
            <a:pPr algn="ctr"/>
            <a:r>
              <a:rPr lang="en-US" dirty="0"/>
              <a:t>@</a:t>
            </a:r>
            <a:r>
              <a:rPr lang="en-US" dirty="0" err="1"/>
              <a:t>ECM_Raoul</a:t>
            </a:r>
            <a:endParaRPr lang="en-US" dirty="0">
              <a:solidFill>
                <a:srgbClr val="252525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rgbClr val="25252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B7819-06C4-4D6B-90A4-F95D70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6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4D70-D509-4061-90EF-81FC1D778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26" y="404950"/>
            <a:ext cx="5612674" cy="1062904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TEAM 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D8AF-F258-4309-A7C1-3DA73D490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3326" y="1175261"/>
            <a:ext cx="5612674" cy="3669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Content and unstructured data specialists since 1999</a:t>
            </a:r>
          </a:p>
          <a:p>
            <a:r>
              <a:rPr lang="en-US" dirty="0"/>
              <a:t>Oracle, M-Files, Microsoft, Elasticsearch, HelloSign, Frevvo, ABBYY, Smartlogic partners</a:t>
            </a:r>
          </a:p>
          <a:p>
            <a:r>
              <a:rPr lang="en-US" dirty="0"/>
              <a:t>Operate in US, Canada, Australia and New Zealand</a:t>
            </a:r>
          </a:p>
          <a:p>
            <a:r>
              <a:rPr lang="en-US" dirty="0"/>
              <a:t>Advisory and Strategy practice is one part of what we do.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A5F3-BE37-420B-83AF-1F0D1469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2EE73-1253-0143-9F04-FB17457622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496" y="936401"/>
            <a:ext cx="4469814" cy="3376653"/>
          </a:xfrm>
          <a:prstGeom prst="rect">
            <a:avLst/>
          </a:prstGeom>
        </p:spPr>
      </p:pic>
      <p:pic>
        <p:nvPicPr>
          <p:cNvPr id="11" name="Picture 10" descr="A picture containing indoor, wooden, wood, brown&#10;&#10;Description automatically generated">
            <a:extLst>
              <a:ext uri="{FF2B5EF4-FFF2-40B4-BE49-F238E27FC236}">
                <a16:creationId xmlns:a16="http://schemas.microsoft.com/office/drawing/2014/main" id="{0B842B6D-6911-464E-999F-5AA5C588B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5999"/>
          <a:stretch/>
        </p:blipFill>
        <p:spPr>
          <a:xfrm>
            <a:off x="6887310" y="618309"/>
            <a:ext cx="457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09906E-2FF9-B345-8966-22E22DBD052E}"/>
              </a:ext>
            </a:extLst>
          </p:cNvPr>
          <p:cNvSpPr txBox="1"/>
          <p:nvPr/>
        </p:nvSpPr>
        <p:spPr>
          <a:xfrm>
            <a:off x="6887310" y="5710015"/>
            <a:ext cx="185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 Raoul Miller</a:t>
            </a:r>
          </a:p>
        </p:txBody>
      </p:sp>
    </p:spTree>
    <p:extLst>
      <p:ext uri="{BB962C8B-B14F-4D97-AF65-F5344CB8AC3E}">
        <p14:creationId xmlns:p14="http://schemas.microsoft.com/office/powerpoint/2010/main" val="67307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82EF2-8ED6-4102-B7DD-77DD9739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A620EA-80AD-4F4C-A86E-1A7E5F8F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Speed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1E39D-7C5D-4480-B090-F360D8A67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changing market</a:t>
            </a:r>
          </a:p>
          <a:p>
            <a:r>
              <a:rPr lang="en-US" dirty="0"/>
              <a:t>Focus on your key needs</a:t>
            </a:r>
          </a:p>
          <a:p>
            <a:r>
              <a:rPr lang="en-US" dirty="0"/>
              <a:t>Working in your existing ecosystem</a:t>
            </a:r>
          </a:p>
          <a:p>
            <a:r>
              <a:rPr lang="en-US" dirty="0"/>
              <a:t>Avoid buying too much</a:t>
            </a:r>
          </a:p>
          <a:p>
            <a:r>
              <a:rPr lang="en-US" dirty="0"/>
              <a:t>Evaluation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A50450-DED0-354C-B074-FE8E8AEF3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805" y="708212"/>
            <a:ext cx="4814048" cy="32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CB2883-1FC0-AE45-A26A-D634E48DFB38}"/>
              </a:ext>
            </a:extLst>
          </p:cNvPr>
          <p:cNvSpPr txBox="1"/>
          <p:nvPr/>
        </p:nvSpPr>
        <p:spPr>
          <a:xfrm>
            <a:off x="6546477" y="6060141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 (</a:t>
            </a:r>
            <a:r>
              <a:rPr lang="en-US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BigStock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 Photo)</a:t>
            </a:r>
          </a:p>
        </p:txBody>
      </p:sp>
    </p:spTree>
    <p:extLst>
      <p:ext uri="{BB962C8B-B14F-4D97-AF65-F5344CB8AC3E}">
        <p14:creationId xmlns:p14="http://schemas.microsoft.com/office/powerpoint/2010/main" val="267730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Changing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423851"/>
            <a:ext cx="5062072" cy="3845981"/>
          </a:xfrm>
        </p:spPr>
        <p:txBody>
          <a:bodyPr/>
          <a:lstStyle/>
          <a:p>
            <a:r>
              <a:rPr lang="en-US" dirty="0"/>
              <a:t>Marketplace has consolidated</a:t>
            </a:r>
          </a:p>
          <a:p>
            <a:r>
              <a:rPr lang="en-US" dirty="0"/>
              <a:t>New players</a:t>
            </a:r>
          </a:p>
          <a:p>
            <a:r>
              <a:rPr lang="en-US" dirty="0"/>
              <a:t>Complex landscape</a:t>
            </a:r>
          </a:p>
          <a:p>
            <a:r>
              <a:rPr lang="en-US" dirty="0"/>
              <a:t>Legacy vs. startup</a:t>
            </a:r>
          </a:p>
          <a:p>
            <a:r>
              <a:rPr lang="en-US" dirty="0"/>
              <a:t>Cloud vs. on-prem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 descr="2020 RSG Map - Hooray!">
            <a:extLst>
              <a:ext uri="{FF2B5EF4-FFF2-40B4-BE49-F238E27FC236}">
                <a16:creationId xmlns:a16="http://schemas.microsoft.com/office/drawing/2014/main" id="{8651DD37-6874-5E4D-BC47-8D32C9AF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7388" y="1262486"/>
            <a:ext cx="6029511" cy="46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2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Your Key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75" y="1423851"/>
            <a:ext cx="6014550" cy="3845981"/>
          </a:xfrm>
        </p:spPr>
        <p:txBody>
          <a:bodyPr/>
          <a:lstStyle/>
          <a:p>
            <a:r>
              <a:rPr lang="en-US" dirty="0"/>
              <a:t>You have to know what you *need*</a:t>
            </a:r>
          </a:p>
          <a:p>
            <a:r>
              <a:rPr lang="en-US" dirty="0"/>
              <a:t>Wants are not needs</a:t>
            </a:r>
          </a:p>
          <a:p>
            <a:r>
              <a:rPr lang="en-US" dirty="0"/>
              <a:t>Keep it simple</a:t>
            </a:r>
          </a:p>
          <a:p>
            <a:r>
              <a:rPr lang="en-US" dirty="0"/>
              <a:t>18-24 month timeframe</a:t>
            </a:r>
          </a:p>
          <a:p>
            <a:r>
              <a:rPr lang="en-US" dirty="0"/>
              <a:t>Don’t be oversold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4513A-20FB-0D4C-816F-5F6E585B0C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941" y="1363332"/>
            <a:ext cx="3710235" cy="4946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61263A-7911-2049-8A10-B7C819043FFF}"/>
              </a:ext>
            </a:extLst>
          </p:cNvPr>
          <p:cNvSpPr txBox="1"/>
          <p:nvPr/>
        </p:nvSpPr>
        <p:spPr>
          <a:xfrm>
            <a:off x="7218830" y="5943084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Raoul</a:t>
            </a:r>
            <a:r>
              <a:rPr lang="en-US" dirty="0">
                <a:solidFill>
                  <a:schemeClr val="bg1"/>
                </a:solidFill>
              </a:rPr>
              <a:t> Miller)</a:t>
            </a:r>
          </a:p>
        </p:txBody>
      </p:sp>
    </p:spTree>
    <p:extLst>
      <p:ext uri="{BB962C8B-B14F-4D97-AF65-F5344CB8AC3E}">
        <p14:creationId xmlns:p14="http://schemas.microsoft.com/office/powerpoint/2010/main" val="186401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Your Existing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423851"/>
            <a:ext cx="5928316" cy="3845981"/>
          </a:xfrm>
        </p:spPr>
        <p:txBody>
          <a:bodyPr/>
          <a:lstStyle/>
          <a:p>
            <a:r>
              <a:rPr lang="en-US" dirty="0"/>
              <a:t>What is your existing tech footprint?</a:t>
            </a:r>
          </a:p>
          <a:p>
            <a:r>
              <a:rPr lang="en-US" dirty="0"/>
              <a:t>What is your current level of expertise?</a:t>
            </a:r>
          </a:p>
          <a:p>
            <a:r>
              <a:rPr lang="en-US" dirty="0"/>
              <a:t>What are you using already?</a:t>
            </a:r>
          </a:p>
          <a:p>
            <a:r>
              <a:rPr lang="en-US" dirty="0"/>
              <a:t>What do you need to integrate with?</a:t>
            </a:r>
          </a:p>
          <a:p>
            <a:r>
              <a:rPr lang="en-US" dirty="0"/>
              <a:t>Where will you deploy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58B42-9ED0-CF45-B66D-ABE005B449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8957" y="1423851"/>
            <a:ext cx="3755086" cy="500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DBEC6A-ECC4-6942-A45D-9B2F29E857C8}"/>
              </a:ext>
            </a:extLst>
          </p:cNvPr>
          <p:cNvSpPr txBox="1"/>
          <p:nvPr/>
        </p:nvSpPr>
        <p:spPr>
          <a:xfrm>
            <a:off x="7156077" y="6061300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 (© Raoul Miller)</a:t>
            </a:r>
          </a:p>
        </p:txBody>
      </p:sp>
    </p:spTree>
    <p:extLst>
      <p:ext uri="{BB962C8B-B14F-4D97-AF65-F5344CB8AC3E}">
        <p14:creationId xmlns:p14="http://schemas.microsoft.com/office/powerpoint/2010/main" val="1571717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Buying Too Much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21" y="1657281"/>
            <a:ext cx="5508879" cy="3845981"/>
          </a:xfrm>
        </p:spPr>
        <p:txBody>
          <a:bodyPr/>
          <a:lstStyle/>
          <a:p>
            <a:r>
              <a:rPr lang="en-US" dirty="0"/>
              <a:t>Stay focused on business requirements</a:t>
            </a:r>
          </a:p>
          <a:p>
            <a:r>
              <a:rPr lang="en-US" dirty="0"/>
              <a:t>Salespeople are well-trained</a:t>
            </a:r>
          </a:p>
          <a:p>
            <a:r>
              <a:rPr lang="en-US" dirty="0"/>
              <a:t>Be prepared in advance</a:t>
            </a:r>
          </a:p>
          <a:p>
            <a:r>
              <a:rPr lang="en-US" dirty="0"/>
              <a:t>Plan to upgrade and scale 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9</a:t>
            </a:fld>
            <a:endParaRPr lang="en-US"/>
          </a:p>
        </p:txBody>
      </p:sp>
      <p:sp>
        <p:nvSpPr>
          <p:cNvPr id="5" name="AutoShape 6" descr="OBJECTION">
            <a:extLst>
              <a:ext uri="{FF2B5EF4-FFF2-40B4-BE49-F238E27FC236}">
                <a16:creationId xmlns:a16="http://schemas.microsoft.com/office/drawing/2014/main" id="{59361222-4D36-B949-B622-5A7C6B81B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13B05-3DA8-9342-BBCF-3BFD89DD10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6076" y="1475068"/>
            <a:ext cx="4134971" cy="4652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FB7F9C-D7F4-AE48-82F8-CF6D5543CCA1}"/>
              </a:ext>
            </a:extLst>
          </p:cNvPr>
          <p:cNvSpPr txBox="1"/>
          <p:nvPr/>
        </p:nvSpPr>
        <p:spPr>
          <a:xfrm>
            <a:off x="7397001" y="5758418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 (© Raoul Miller)</a:t>
            </a:r>
          </a:p>
        </p:txBody>
      </p:sp>
    </p:spTree>
    <p:extLst>
      <p:ext uri="{BB962C8B-B14F-4D97-AF65-F5344CB8AC3E}">
        <p14:creationId xmlns:p14="http://schemas.microsoft.com/office/powerpoint/2010/main" val="358614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AA5C2"/>
      </a:accent1>
      <a:accent2>
        <a:srgbClr val="DC60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326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Franklin Gothic Book</vt:lpstr>
      <vt:lpstr>Franklin Gothic Medium</vt:lpstr>
      <vt:lpstr>Office Theme</vt:lpstr>
      <vt:lpstr>PowerPoint Presentation</vt:lpstr>
      <vt:lpstr>Choosing a New Platform for Records or Document Management</vt:lpstr>
      <vt:lpstr>PowerPoint Presentation</vt:lpstr>
      <vt:lpstr>TEAM IM</vt:lpstr>
      <vt:lpstr>High Speed Agenda</vt:lpstr>
      <vt:lpstr>The Changing Market</vt:lpstr>
      <vt:lpstr>Focus on Your Key Needs</vt:lpstr>
      <vt:lpstr>Working in Your Existing Ecosystem</vt:lpstr>
      <vt:lpstr>Avoid Buying Too Much</vt:lpstr>
      <vt:lpstr>Evaluation</vt:lpstr>
      <vt:lpstr>Takeaways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Zell</dc:creator>
  <cp:lastModifiedBy>Ann Snyder</cp:lastModifiedBy>
  <cp:revision>38</cp:revision>
  <dcterms:created xsi:type="dcterms:W3CDTF">2020-04-29T03:50:45Z</dcterms:created>
  <dcterms:modified xsi:type="dcterms:W3CDTF">2020-10-01T01:12:22Z</dcterms:modified>
</cp:coreProperties>
</file>